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6"/>
  </p:notesMasterIdLst>
  <p:sldIdLst>
    <p:sldId id="256" r:id="rId2"/>
    <p:sldId id="265" r:id="rId3"/>
    <p:sldId id="266" r:id="rId4"/>
    <p:sldId id="267" r:id="rId5"/>
    <p:sldId id="268" r:id="rId6"/>
    <p:sldId id="269" r:id="rId7"/>
    <p:sldId id="270" r:id="rId8"/>
    <p:sldId id="271" r:id="rId9"/>
    <p:sldId id="272" r:id="rId10"/>
    <p:sldId id="273" r:id="rId11"/>
    <p:sldId id="274" r:id="rId12"/>
    <p:sldId id="275" r:id="rId13"/>
    <p:sldId id="276" r:id="rId14"/>
    <p:sldId id="280" r:id="rId1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D79AFF5-C408-45FB-B587-886005660CAF}">
  <a:tblStyle styleId="{0D79AFF5-C408-45FB-B587-886005660CAF}"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19991392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8938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1176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2584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2138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9728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4190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8804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0387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4055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4373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1571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4156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688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8219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5030115" y="4650640"/>
            <a:ext cx="3970330" cy="1374345"/>
          </a:xfrm>
          <a:prstGeom prst="rect">
            <a:avLst/>
          </a:prstGeom>
          <a:noFill/>
          <a:ln>
            <a:noFill/>
          </a:ln>
          <a:effectLst>
            <a:outerShdw blurRad="88900" dist="38100" dir="5400000" algn="ctr" rotWithShape="0">
              <a:schemeClr val="dk1">
                <a:alpha val="82745"/>
              </a:schemeClr>
            </a:outerShdw>
          </a:effectLst>
        </p:spPr>
        <p:txBody>
          <a:bodyPr spcFirstLastPara="1" wrap="square" lIns="91425" tIns="45700" rIns="91425" bIns="45700" anchor="ctr" anchorCtr="0"/>
          <a:lstStyle>
            <a:lvl1pPr marR="0" lvl="0" algn="l"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2"/>
          <p:cNvSpPr txBox="1">
            <a:spLocks noGrp="1"/>
          </p:cNvSpPr>
          <p:nvPr>
            <p:ph type="subTitle" idx="1"/>
          </p:nvPr>
        </p:nvSpPr>
        <p:spPr>
          <a:xfrm>
            <a:off x="5030115" y="833015"/>
            <a:ext cx="3970329" cy="1068935"/>
          </a:xfrm>
          <a:prstGeom prst="rect">
            <a:avLst/>
          </a:prstGeom>
          <a:noFill/>
          <a:ln>
            <a:noFill/>
          </a:ln>
        </p:spPr>
        <p:txBody>
          <a:bodyPr spcFirstLastPara="1" wrap="square" lIns="91425" tIns="45700" rIns="91425" bIns="45700" anchor="t" anchorCtr="0"/>
          <a:lstStyle>
            <a:lvl1pPr marR="0" lvl="0" algn="l" rtl="0">
              <a:spcBef>
                <a:spcPts val="520"/>
              </a:spcBef>
              <a:spcAft>
                <a:spcPts val="0"/>
              </a:spcAft>
              <a:buClr>
                <a:srgbClr val="92CCDC"/>
              </a:buClr>
              <a:buSzPts val="2600"/>
              <a:buFont typeface="Arial"/>
              <a:buNone/>
              <a:defRPr sz="2600" b="0" i="0" u="none" strike="noStrike" cap="none">
                <a:solidFill>
                  <a:srgbClr val="92CCDC"/>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Google Shape;14;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Google Shape;76;p12"/>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13"/>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13"/>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3" name="Google Shape;83;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1823310" y="527605"/>
            <a:ext cx="7024430" cy="68488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1859B"/>
              </a:buClr>
              <a:buSzPts val="3600"/>
              <a:buFont typeface="Calibri"/>
              <a:buNone/>
              <a:defRPr sz="3600" b="0" i="0" u="none" strike="noStrike" cap="none">
                <a:solidFill>
                  <a:srgbClr val="31859B"/>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3"/>
          <p:cNvSpPr txBox="1">
            <a:spLocks noGrp="1"/>
          </p:cNvSpPr>
          <p:nvPr>
            <p:ph type="body" idx="1"/>
          </p:nvPr>
        </p:nvSpPr>
        <p:spPr>
          <a:xfrm>
            <a:off x="1823310" y="1443835"/>
            <a:ext cx="7016195" cy="4275740"/>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601670" y="1291130"/>
            <a:ext cx="8246070" cy="45811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1859B"/>
              </a:buClr>
              <a:buSzPts val="3600"/>
              <a:buFont typeface="Calibri"/>
              <a:buNone/>
              <a:defRPr sz="3600" b="0" i="0" u="none" strike="noStrike" cap="none">
                <a:solidFill>
                  <a:srgbClr val="31859B"/>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4" name="Google Shape;34;p5"/>
          <p:cNvSpPr txBox="1">
            <a:spLocks noGrp="1"/>
          </p:cNvSpPr>
          <p:nvPr>
            <p:ph type="body" idx="1"/>
          </p:nvPr>
        </p:nvSpPr>
        <p:spPr>
          <a:xfrm>
            <a:off x="601670" y="1901950"/>
            <a:ext cx="8246070" cy="4428445"/>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5" name="Google Shape;35;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 name="Google Shape;37;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 name="Google Shape;40;p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41" name="Google Shape;41;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6" name="Google Shape;46;p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 name="Google Shape;47;p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 name="Google Shape;53;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2" name="Google Shape;62;p1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3" name="Google Shape;63;p1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1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9" name="Google Shape;69;p11"/>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0" name="Google Shape;70;p1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90" name="Google Shape;90;p14"/>
          <p:cNvSpPr txBox="1">
            <a:spLocks noGrp="1"/>
          </p:cNvSpPr>
          <p:nvPr>
            <p:ph type="ctrTitle"/>
          </p:nvPr>
        </p:nvSpPr>
        <p:spPr>
          <a:xfrm>
            <a:off x="5007008" y="4056047"/>
            <a:ext cx="3970330" cy="1221640"/>
          </a:xfrm>
          <a:prstGeom prst="rect">
            <a:avLst/>
          </a:prstGeom>
          <a:noFill/>
          <a:ln>
            <a:noFill/>
          </a:ln>
          <a:effectLst>
            <a:outerShdw blurRad="88900" dist="38100" dir="5400000" algn="ctr" rotWithShape="0">
              <a:schemeClr val="dk1">
                <a:alpha val="82745"/>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3240"/>
              <a:buFont typeface="Calibri"/>
              <a:buNone/>
            </a:pPr>
            <a:r>
              <a:rPr lang="pl-PL" sz="3240" b="0" i="0" u="none" strike="noStrike" cap="none" smtClean="0">
                <a:solidFill>
                  <a:schemeClr val="lt1"/>
                </a:solidFill>
                <a:latin typeface="Calibri"/>
                <a:ea typeface="Calibri"/>
                <a:cs typeface="Calibri"/>
                <a:sym typeface="Calibri"/>
              </a:rPr>
              <a:t>Higiena rąk</a:t>
            </a:r>
            <a:endParaRPr sz="3240" b="0" i="0" u="none" strike="noStrike" cap="none" dirty="0">
              <a:solidFill>
                <a:schemeClr val="lt1"/>
              </a:solidFill>
              <a:latin typeface="Calibri"/>
              <a:ea typeface="Calibri"/>
              <a:cs typeface="Calibri"/>
              <a:sym typeface="Calibri"/>
            </a:endParaRPr>
          </a:p>
        </p:txBody>
      </p:sp>
      <p:sp>
        <p:nvSpPr>
          <p:cNvPr id="91" name="Google Shape;91;p14"/>
          <p:cNvSpPr txBox="1">
            <a:spLocks noGrp="1"/>
          </p:cNvSpPr>
          <p:nvPr>
            <p:ph type="subTitle" idx="1"/>
          </p:nvPr>
        </p:nvSpPr>
        <p:spPr>
          <a:xfrm>
            <a:off x="4854303" y="833015"/>
            <a:ext cx="4275740" cy="122164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92CCDC"/>
              </a:buClr>
              <a:buSzPts val="2600"/>
              <a:buFont typeface="Arial"/>
              <a:buNone/>
            </a:pPr>
            <a:endParaRPr sz="2600" b="0" i="0" u="none" strike="noStrike" cap="none">
              <a:solidFill>
                <a:srgbClr val="92CCDC"/>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1"/>
        <p:cNvGrpSpPr/>
        <p:nvPr/>
      </p:nvGrpSpPr>
      <p:grpSpPr>
        <a:xfrm>
          <a:off x="0" y="0"/>
          <a:ext cx="0" cy="0"/>
          <a:chOff x="0" y="0"/>
          <a:chExt cx="0" cy="0"/>
        </a:xfrm>
      </p:grpSpPr>
      <p:sp>
        <p:nvSpPr>
          <p:cNvPr id="192" name="Google Shape;192;p31"/>
          <p:cNvSpPr txBox="1">
            <a:spLocks noGrp="1"/>
          </p:cNvSpPr>
          <p:nvPr>
            <p:ph type="title"/>
          </p:nvPr>
        </p:nvSpPr>
        <p:spPr>
          <a:xfrm>
            <a:off x="1823310" y="527605"/>
            <a:ext cx="7024430" cy="68488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31859B"/>
              </a:buClr>
              <a:buSzPts val="3600"/>
              <a:buFont typeface="Calibri"/>
              <a:buNone/>
            </a:pPr>
            <a:r>
              <a:rPr lang="pl-PL" sz="3600" b="0" i="0" u="none" strike="noStrike" cap="none">
                <a:solidFill>
                  <a:srgbClr val="31859B"/>
                </a:solidFill>
                <a:latin typeface="Calibri"/>
                <a:ea typeface="Calibri"/>
                <a:cs typeface="Calibri"/>
                <a:sym typeface="Calibri"/>
              </a:rPr>
              <a:t>Higiena rąk</a:t>
            </a:r>
            <a:endParaRPr sz="3600" b="0" i="0" u="none" strike="noStrike" cap="none">
              <a:solidFill>
                <a:srgbClr val="31859B"/>
              </a:solidFill>
              <a:latin typeface="Calibri"/>
              <a:ea typeface="Calibri"/>
              <a:cs typeface="Calibri"/>
              <a:sym typeface="Calibri"/>
            </a:endParaRPr>
          </a:p>
        </p:txBody>
      </p:sp>
      <p:sp>
        <p:nvSpPr>
          <p:cNvPr id="193" name="Google Shape;193;p31"/>
          <p:cNvSpPr txBox="1">
            <a:spLocks noGrp="1"/>
          </p:cNvSpPr>
          <p:nvPr>
            <p:ph type="body" idx="1"/>
          </p:nvPr>
        </p:nvSpPr>
        <p:spPr>
          <a:xfrm>
            <a:off x="1823310" y="1443835"/>
            <a:ext cx="7016195" cy="427574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Clr>
                <a:schemeClr val="dk1"/>
              </a:buClr>
              <a:buSzPts val="2800"/>
              <a:buFont typeface="Arial"/>
              <a:buNone/>
            </a:pPr>
            <a:endParaRPr sz="2800" b="1" i="0" u="none" strike="noStrike" cap="none">
              <a:solidFill>
                <a:schemeClr val="dk1"/>
              </a:solidFill>
              <a:latin typeface="Calibri"/>
              <a:ea typeface="Calibri"/>
              <a:cs typeface="Calibri"/>
              <a:sym typeface="Calibri"/>
            </a:endParaRPr>
          </a:p>
          <a:p>
            <a:pPr marL="342900" marR="0" lvl="0" indent="-342900" algn="just" rtl="0">
              <a:spcBef>
                <a:spcPts val="560"/>
              </a:spcBef>
              <a:spcAft>
                <a:spcPts val="0"/>
              </a:spcAft>
              <a:buClr>
                <a:schemeClr val="dk1"/>
              </a:buClr>
              <a:buSzPts val="2800"/>
              <a:buFont typeface="Arial"/>
              <a:buChar char="•"/>
            </a:pPr>
            <a:r>
              <a:rPr lang="pl-PL" sz="2800" b="0" i="0" u="none" strike="noStrike" cap="none">
                <a:solidFill>
                  <a:schemeClr val="dk1"/>
                </a:solidFill>
                <a:latin typeface="Calibri"/>
                <a:ea typeface="Calibri"/>
                <a:cs typeface="Calibri"/>
                <a:sym typeface="Calibri"/>
              </a:rPr>
              <a:t>Mając bezpośredni kontakt z pacjentem nie należy nosić sztucznych paznokci ani przedłużać paznokci </a:t>
            </a:r>
            <a:endParaRPr sz="2800" b="0" i="0" u="none" strike="noStrike" cap="none">
              <a:solidFill>
                <a:schemeClr val="dk1"/>
              </a:solidFill>
              <a:latin typeface="Calibri"/>
              <a:ea typeface="Calibri"/>
              <a:cs typeface="Calibri"/>
              <a:sym typeface="Calibri"/>
            </a:endParaRPr>
          </a:p>
          <a:p>
            <a:pPr marL="342900" marR="0" lvl="0" indent="-342900" algn="just" rtl="0">
              <a:spcBef>
                <a:spcPts val="560"/>
              </a:spcBef>
              <a:spcAft>
                <a:spcPts val="0"/>
              </a:spcAft>
              <a:buClr>
                <a:schemeClr val="dk1"/>
              </a:buClr>
              <a:buSzPts val="2800"/>
              <a:buFont typeface="Arial"/>
              <a:buChar char="•"/>
            </a:pPr>
            <a:r>
              <a:rPr lang="pl-PL" sz="2800" b="0" i="0" u="none" strike="noStrike" cap="none">
                <a:solidFill>
                  <a:schemeClr val="dk1"/>
                </a:solidFill>
                <a:latin typeface="Calibri"/>
                <a:ea typeface="Calibri"/>
                <a:cs typeface="Calibri"/>
                <a:sym typeface="Calibri"/>
              </a:rPr>
              <a:t>Naturalne paznokcie należy krótko obcinać (końcówki paznokci nie mogą być dłuższe niż 0,5 cm)</a:t>
            </a:r>
            <a:endParaRPr/>
          </a:p>
          <a:p>
            <a:pPr marL="342900" marR="0" lvl="0" indent="-342900" algn="just" rtl="0">
              <a:spcBef>
                <a:spcPts val="560"/>
              </a:spcBef>
              <a:spcAft>
                <a:spcPts val="0"/>
              </a:spcAft>
              <a:buClr>
                <a:schemeClr val="dk1"/>
              </a:buClr>
              <a:buSzPts val="2800"/>
              <a:buFont typeface="Arial"/>
              <a:buChar char="•"/>
            </a:pPr>
            <a:r>
              <a:rPr lang="pl-PL" sz="2800" b="0" i="0" u="none" strike="noStrike" cap="none">
                <a:solidFill>
                  <a:schemeClr val="dk1"/>
                </a:solidFill>
                <a:latin typeface="Calibri"/>
                <a:ea typeface="Calibri"/>
                <a:cs typeface="Calibri"/>
                <a:sym typeface="Calibri"/>
              </a:rPr>
              <a:t>Zasada „Nic poniżej łokcia”</a:t>
            </a: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7"/>
        <p:cNvGrpSpPr/>
        <p:nvPr/>
      </p:nvGrpSpPr>
      <p:grpSpPr>
        <a:xfrm>
          <a:off x="0" y="0"/>
          <a:ext cx="0" cy="0"/>
          <a:chOff x="0" y="0"/>
          <a:chExt cx="0" cy="0"/>
        </a:xfrm>
      </p:grpSpPr>
      <p:sp>
        <p:nvSpPr>
          <p:cNvPr id="198" name="Google Shape;198;p32"/>
          <p:cNvSpPr txBox="1">
            <a:spLocks noGrp="1"/>
          </p:cNvSpPr>
          <p:nvPr>
            <p:ph type="title"/>
          </p:nvPr>
        </p:nvSpPr>
        <p:spPr>
          <a:xfrm>
            <a:off x="1823310" y="527605"/>
            <a:ext cx="7024430" cy="68488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31859B"/>
              </a:buClr>
              <a:buSzPts val="3600"/>
              <a:buFont typeface="Calibri"/>
              <a:buNone/>
            </a:pPr>
            <a:r>
              <a:rPr lang="pl-PL" sz="3600" b="0" i="0" u="none" strike="noStrike" cap="none">
                <a:solidFill>
                  <a:srgbClr val="31859B"/>
                </a:solidFill>
                <a:latin typeface="Calibri"/>
                <a:ea typeface="Calibri"/>
                <a:cs typeface="Calibri"/>
                <a:sym typeface="Calibri"/>
              </a:rPr>
              <a:t>Higiena rąk</a:t>
            </a:r>
            <a:endParaRPr sz="3600" b="0" i="0" u="none" strike="noStrike" cap="none">
              <a:solidFill>
                <a:srgbClr val="31859B"/>
              </a:solidFill>
              <a:latin typeface="Calibri"/>
              <a:ea typeface="Calibri"/>
              <a:cs typeface="Calibri"/>
              <a:sym typeface="Calibri"/>
            </a:endParaRPr>
          </a:p>
        </p:txBody>
      </p:sp>
      <p:pic>
        <p:nvPicPr>
          <p:cNvPr id="199" name="Google Shape;199;p32"/>
          <p:cNvPicPr preferRelativeResize="0">
            <a:picLocks noGrp="1"/>
          </p:cNvPicPr>
          <p:nvPr>
            <p:ph type="body" idx="1"/>
          </p:nvPr>
        </p:nvPicPr>
        <p:blipFill rotWithShape="1">
          <a:blip r:embed="rId4">
            <a:alphaModFix/>
          </a:blip>
          <a:srcRect/>
          <a:stretch/>
        </p:blipFill>
        <p:spPr>
          <a:xfrm>
            <a:off x="3194050" y="1444625"/>
            <a:ext cx="4275138" cy="427513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3"/>
        <p:cNvGrpSpPr/>
        <p:nvPr/>
      </p:nvGrpSpPr>
      <p:grpSpPr>
        <a:xfrm>
          <a:off x="0" y="0"/>
          <a:ext cx="0" cy="0"/>
          <a:chOff x="0" y="0"/>
          <a:chExt cx="0" cy="0"/>
        </a:xfrm>
      </p:grpSpPr>
      <p:sp>
        <p:nvSpPr>
          <p:cNvPr id="204" name="Google Shape;204;p33"/>
          <p:cNvSpPr txBox="1">
            <a:spLocks noGrp="1"/>
          </p:cNvSpPr>
          <p:nvPr>
            <p:ph type="title"/>
          </p:nvPr>
        </p:nvSpPr>
        <p:spPr>
          <a:xfrm>
            <a:off x="1823310" y="527605"/>
            <a:ext cx="7024430" cy="68488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31859B"/>
              </a:buClr>
              <a:buSzPts val="3600"/>
              <a:buFont typeface="Calibri"/>
              <a:buNone/>
            </a:pPr>
            <a:r>
              <a:rPr lang="pl-PL" sz="3600" b="0" i="0" u="none" strike="noStrike" cap="none">
                <a:solidFill>
                  <a:srgbClr val="31859B"/>
                </a:solidFill>
                <a:latin typeface="Calibri"/>
                <a:ea typeface="Calibri"/>
                <a:cs typeface="Calibri"/>
                <a:sym typeface="Calibri"/>
              </a:rPr>
              <a:t>Higiena rąk</a:t>
            </a:r>
            <a:endParaRPr sz="3600" b="0" i="0" u="none" strike="noStrike" cap="none">
              <a:solidFill>
                <a:srgbClr val="31859B"/>
              </a:solidFill>
              <a:latin typeface="Calibri"/>
              <a:ea typeface="Calibri"/>
              <a:cs typeface="Calibri"/>
              <a:sym typeface="Calibri"/>
            </a:endParaRPr>
          </a:p>
        </p:txBody>
      </p:sp>
      <p:pic>
        <p:nvPicPr>
          <p:cNvPr id="205" name="Google Shape;205;p33"/>
          <p:cNvPicPr preferRelativeResize="0">
            <a:picLocks noGrp="1"/>
          </p:cNvPicPr>
          <p:nvPr>
            <p:ph type="body" idx="1"/>
          </p:nvPr>
        </p:nvPicPr>
        <p:blipFill rotWithShape="1">
          <a:blip r:embed="rId4">
            <a:alphaModFix/>
          </a:blip>
          <a:srcRect/>
          <a:stretch/>
        </p:blipFill>
        <p:spPr>
          <a:xfrm>
            <a:off x="2481527" y="1444625"/>
            <a:ext cx="5700184" cy="427513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9"/>
        <p:cNvGrpSpPr/>
        <p:nvPr/>
      </p:nvGrpSpPr>
      <p:grpSpPr>
        <a:xfrm>
          <a:off x="0" y="0"/>
          <a:ext cx="0" cy="0"/>
          <a:chOff x="0" y="0"/>
          <a:chExt cx="0" cy="0"/>
        </a:xfrm>
      </p:grpSpPr>
      <p:sp>
        <p:nvSpPr>
          <p:cNvPr id="210" name="Google Shape;210;p34"/>
          <p:cNvSpPr txBox="1">
            <a:spLocks noGrp="1"/>
          </p:cNvSpPr>
          <p:nvPr>
            <p:ph type="title"/>
          </p:nvPr>
        </p:nvSpPr>
        <p:spPr>
          <a:xfrm>
            <a:off x="1823310" y="527605"/>
            <a:ext cx="7024430" cy="68488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31859B"/>
              </a:buClr>
              <a:buSzPts val="3600"/>
              <a:buFont typeface="Calibri"/>
              <a:buNone/>
            </a:pPr>
            <a:r>
              <a:rPr lang="pl-PL" sz="3600" b="0" i="0" u="none" strike="noStrike" cap="none">
                <a:solidFill>
                  <a:srgbClr val="31859B"/>
                </a:solidFill>
                <a:latin typeface="Calibri"/>
                <a:ea typeface="Calibri"/>
                <a:cs typeface="Calibri"/>
                <a:sym typeface="Calibri"/>
              </a:rPr>
              <a:t>Higiena rąk</a:t>
            </a:r>
            <a:endParaRPr sz="3600" b="0" i="0" u="none" strike="noStrike" cap="none">
              <a:solidFill>
                <a:srgbClr val="31859B"/>
              </a:solidFill>
              <a:latin typeface="Calibri"/>
              <a:ea typeface="Calibri"/>
              <a:cs typeface="Calibri"/>
              <a:sym typeface="Calibri"/>
            </a:endParaRPr>
          </a:p>
        </p:txBody>
      </p:sp>
      <p:pic>
        <p:nvPicPr>
          <p:cNvPr id="211" name="Google Shape;211;p34"/>
          <p:cNvPicPr preferRelativeResize="0">
            <a:picLocks noGrp="1"/>
          </p:cNvPicPr>
          <p:nvPr>
            <p:ph type="body" idx="1"/>
          </p:nvPr>
        </p:nvPicPr>
        <p:blipFill rotWithShape="1">
          <a:blip r:embed="rId4">
            <a:alphaModFix/>
          </a:blip>
          <a:srcRect/>
          <a:stretch/>
        </p:blipFill>
        <p:spPr>
          <a:xfrm>
            <a:off x="2193131" y="1472406"/>
            <a:ext cx="6276975" cy="42195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6"/>
        <p:cNvGrpSpPr/>
        <p:nvPr/>
      </p:nvGrpSpPr>
      <p:grpSpPr>
        <a:xfrm>
          <a:off x="0" y="0"/>
          <a:ext cx="0" cy="0"/>
          <a:chOff x="0" y="0"/>
          <a:chExt cx="0" cy="0"/>
        </a:xfrm>
      </p:grpSpPr>
      <p:sp>
        <p:nvSpPr>
          <p:cNvPr id="237" name="Google Shape;237;p38"/>
          <p:cNvSpPr txBox="1">
            <a:spLocks noGrp="1"/>
          </p:cNvSpPr>
          <p:nvPr>
            <p:ph type="title"/>
          </p:nvPr>
        </p:nvSpPr>
        <p:spPr>
          <a:xfrm>
            <a:off x="1823310" y="527605"/>
            <a:ext cx="7024430" cy="68488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31859B"/>
              </a:buClr>
              <a:buSzPts val="3600"/>
              <a:buFont typeface="Calibri"/>
              <a:buNone/>
            </a:pPr>
            <a:r>
              <a:rPr lang="pl-PL" sz="3600" b="0" i="0" u="none" strike="noStrike" cap="none">
                <a:solidFill>
                  <a:srgbClr val="31859B"/>
                </a:solidFill>
                <a:latin typeface="Calibri"/>
                <a:ea typeface="Calibri"/>
                <a:cs typeface="Calibri"/>
                <a:sym typeface="Calibri"/>
              </a:rPr>
              <a:t>Dziękuję za uwagę</a:t>
            </a:r>
            <a:endParaRPr sz="3600" b="0" i="0" u="none" strike="noStrike" cap="none">
              <a:solidFill>
                <a:srgbClr val="31859B"/>
              </a:solidFill>
              <a:latin typeface="Calibri"/>
              <a:ea typeface="Calibri"/>
              <a:cs typeface="Calibri"/>
              <a:sym typeface="Calibri"/>
            </a:endParaRPr>
          </a:p>
        </p:txBody>
      </p:sp>
      <p:pic>
        <p:nvPicPr>
          <p:cNvPr id="238" name="Google Shape;238;p38"/>
          <p:cNvPicPr preferRelativeResize="0">
            <a:picLocks noGrp="1"/>
          </p:cNvPicPr>
          <p:nvPr>
            <p:ph type="body" idx="1"/>
          </p:nvPr>
        </p:nvPicPr>
        <p:blipFill rotWithShape="1">
          <a:blip r:embed="rId4">
            <a:alphaModFix/>
          </a:blip>
          <a:srcRect/>
          <a:stretch/>
        </p:blipFill>
        <p:spPr>
          <a:xfrm>
            <a:off x="2133261" y="1444625"/>
            <a:ext cx="6396715" cy="427513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3"/>
        <p:cNvGrpSpPr/>
        <p:nvPr/>
      </p:nvGrpSpPr>
      <p:grpSpPr>
        <a:xfrm>
          <a:off x="0" y="0"/>
          <a:ext cx="0" cy="0"/>
          <a:chOff x="0" y="0"/>
          <a:chExt cx="0" cy="0"/>
        </a:xfrm>
      </p:grpSpPr>
      <p:sp>
        <p:nvSpPr>
          <p:cNvPr id="144" name="Google Shape;144;p23"/>
          <p:cNvSpPr txBox="1">
            <a:spLocks noGrp="1"/>
          </p:cNvSpPr>
          <p:nvPr>
            <p:ph type="title"/>
          </p:nvPr>
        </p:nvSpPr>
        <p:spPr>
          <a:xfrm>
            <a:off x="1823310" y="527605"/>
            <a:ext cx="7024430" cy="68488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31859B"/>
              </a:buClr>
              <a:buSzPts val="3600"/>
              <a:buFont typeface="Calibri"/>
              <a:buNone/>
            </a:pPr>
            <a:r>
              <a:rPr lang="pl-PL" sz="3600" b="0" i="0" u="none" strike="noStrike" cap="none">
                <a:solidFill>
                  <a:srgbClr val="31859B"/>
                </a:solidFill>
                <a:latin typeface="Calibri"/>
                <a:ea typeface="Calibri"/>
                <a:cs typeface="Calibri"/>
                <a:sym typeface="Calibri"/>
              </a:rPr>
              <a:t>Higiena rąk – Zalecenia WHO</a:t>
            </a:r>
            <a:endParaRPr sz="3600" b="0" i="0" u="none" strike="noStrike" cap="none">
              <a:solidFill>
                <a:srgbClr val="31859B"/>
              </a:solidFill>
              <a:latin typeface="Calibri"/>
              <a:ea typeface="Calibri"/>
              <a:cs typeface="Calibri"/>
              <a:sym typeface="Calibri"/>
            </a:endParaRPr>
          </a:p>
        </p:txBody>
      </p:sp>
      <p:sp>
        <p:nvSpPr>
          <p:cNvPr id="145" name="Google Shape;145;p23"/>
          <p:cNvSpPr txBox="1">
            <a:spLocks noGrp="1"/>
          </p:cNvSpPr>
          <p:nvPr>
            <p:ph type="body" idx="1"/>
          </p:nvPr>
        </p:nvSpPr>
        <p:spPr>
          <a:xfrm>
            <a:off x="1823310" y="1443835"/>
            <a:ext cx="7016195" cy="427574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Clr>
                <a:schemeClr val="dk1"/>
              </a:buClr>
              <a:buSzPts val="2800"/>
              <a:buFont typeface="Arial"/>
              <a:buNone/>
            </a:pPr>
            <a:endParaRPr sz="2800" b="1" i="0" u="none" strike="noStrike" cap="none">
              <a:solidFill>
                <a:schemeClr val="dk1"/>
              </a:solidFill>
              <a:latin typeface="Calibri"/>
              <a:ea typeface="Calibri"/>
              <a:cs typeface="Calibri"/>
              <a:sym typeface="Calibri"/>
            </a:endParaRPr>
          </a:p>
          <a:p>
            <a:pPr marL="342900" marR="0" lvl="0" indent="-342900" algn="just" rtl="0">
              <a:spcBef>
                <a:spcPts val="560"/>
              </a:spcBef>
              <a:spcAft>
                <a:spcPts val="0"/>
              </a:spcAft>
              <a:buClr>
                <a:schemeClr val="dk1"/>
              </a:buClr>
              <a:buSzPts val="2800"/>
              <a:buFont typeface="Arial"/>
              <a:buChar char="•"/>
            </a:pPr>
            <a:r>
              <a:rPr lang="pl-PL" sz="2800" b="0" i="0" u="none" strike="noStrike" cap="none">
                <a:solidFill>
                  <a:schemeClr val="dk1"/>
                </a:solidFill>
                <a:latin typeface="Calibri"/>
                <a:ea typeface="Calibri"/>
                <a:cs typeface="Calibri"/>
                <a:sym typeface="Calibri"/>
              </a:rPr>
              <a:t>Higiena rąk jest podstawowym środkiem zapobiegającym zakażeniom związanym z opieką zdrowotną i rozprzestrzenianiu się antybiotykooporności. </a:t>
            </a:r>
            <a:endParaRPr sz="2800" b="0" i="0" u="none" strike="noStrike" cap="none">
              <a:solidFill>
                <a:schemeClr val="dk1"/>
              </a:solidFill>
              <a:latin typeface="Calibri"/>
              <a:ea typeface="Calibri"/>
              <a:cs typeface="Calibri"/>
              <a:sym typeface="Calibri"/>
            </a:endParaRPr>
          </a:p>
          <a:p>
            <a:pPr marL="342900" marR="0" lvl="0" indent="-342900" algn="just" rtl="0">
              <a:spcBef>
                <a:spcPts val="560"/>
              </a:spcBef>
              <a:spcAft>
                <a:spcPts val="0"/>
              </a:spcAft>
              <a:buClr>
                <a:schemeClr val="dk1"/>
              </a:buClr>
              <a:buSzPts val="2800"/>
              <a:buFont typeface="Arial"/>
              <a:buChar char="•"/>
            </a:pPr>
            <a:r>
              <a:rPr lang="pl-PL" sz="2800" b="0" i="0" u="none" strike="noStrike" cap="none">
                <a:solidFill>
                  <a:schemeClr val="dk1"/>
                </a:solidFill>
                <a:latin typeface="Calibri"/>
                <a:ea typeface="Calibri"/>
                <a:cs typeface="Calibri"/>
                <a:sym typeface="Calibri"/>
              </a:rPr>
              <a:t>Wykazano, że pracownicy ochrony zdrowia mają trudności w przestrzeganiu właściwej higieny rąk na różnych poziomach.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9"/>
        <p:cNvGrpSpPr/>
        <p:nvPr/>
      </p:nvGrpSpPr>
      <p:grpSpPr>
        <a:xfrm>
          <a:off x="0" y="0"/>
          <a:ext cx="0" cy="0"/>
          <a:chOff x="0" y="0"/>
          <a:chExt cx="0" cy="0"/>
        </a:xfrm>
      </p:grpSpPr>
      <p:sp>
        <p:nvSpPr>
          <p:cNvPr id="150" name="Google Shape;150;p24"/>
          <p:cNvSpPr txBox="1">
            <a:spLocks noGrp="1"/>
          </p:cNvSpPr>
          <p:nvPr>
            <p:ph type="title"/>
          </p:nvPr>
        </p:nvSpPr>
        <p:spPr>
          <a:xfrm>
            <a:off x="1823310" y="527605"/>
            <a:ext cx="7024430" cy="68488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31859B"/>
              </a:buClr>
              <a:buSzPts val="3600"/>
              <a:buFont typeface="Calibri"/>
              <a:buNone/>
            </a:pPr>
            <a:r>
              <a:rPr lang="pl-PL" sz="3600" b="0" i="0" u="none" strike="noStrike" cap="none">
                <a:solidFill>
                  <a:srgbClr val="31859B"/>
                </a:solidFill>
                <a:latin typeface="Calibri"/>
                <a:ea typeface="Calibri"/>
                <a:cs typeface="Calibri"/>
                <a:sym typeface="Calibri"/>
              </a:rPr>
              <a:t>Higiena rąk</a:t>
            </a:r>
            <a:endParaRPr sz="3600" b="0" i="0" u="none" strike="noStrike" cap="none">
              <a:solidFill>
                <a:srgbClr val="31859B"/>
              </a:solidFill>
              <a:latin typeface="Calibri"/>
              <a:ea typeface="Calibri"/>
              <a:cs typeface="Calibri"/>
              <a:sym typeface="Calibri"/>
            </a:endParaRPr>
          </a:p>
        </p:txBody>
      </p:sp>
      <p:sp>
        <p:nvSpPr>
          <p:cNvPr id="151" name="Google Shape;151;p24"/>
          <p:cNvSpPr txBox="1">
            <a:spLocks noGrp="1"/>
          </p:cNvSpPr>
          <p:nvPr>
            <p:ph type="body" idx="1"/>
          </p:nvPr>
        </p:nvSpPr>
        <p:spPr>
          <a:xfrm>
            <a:off x="1823310" y="1443835"/>
            <a:ext cx="7016195" cy="4275740"/>
          </a:xfrm>
          <a:prstGeom prst="rect">
            <a:avLst/>
          </a:prstGeom>
          <a:noFill/>
          <a:ln>
            <a:noFill/>
          </a:ln>
        </p:spPr>
        <p:txBody>
          <a:bodyPr spcFirstLastPara="1" wrap="square" lIns="91425" tIns="45700" rIns="91425" bIns="45700" anchor="t" anchorCtr="0">
            <a:noAutofit/>
          </a:bodyPr>
          <a:lstStyle/>
          <a:p>
            <a:pPr marL="0" marR="0" lvl="0" indent="0" algn="just" rtl="0">
              <a:lnSpc>
                <a:spcPct val="80000"/>
              </a:lnSpc>
              <a:spcBef>
                <a:spcPts val="0"/>
              </a:spcBef>
              <a:spcAft>
                <a:spcPts val="0"/>
              </a:spcAft>
              <a:buClr>
                <a:schemeClr val="dk1"/>
              </a:buClr>
              <a:buSzPts val="2590"/>
              <a:buFont typeface="Arial"/>
              <a:buNone/>
            </a:pPr>
            <a:endParaRPr sz="2590" b="1" i="0" u="none" strike="noStrike" cap="none">
              <a:solidFill>
                <a:schemeClr val="dk1"/>
              </a:solidFill>
              <a:latin typeface="Calibri"/>
              <a:ea typeface="Calibri"/>
              <a:cs typeface="Calibri"/>
              <a:sym typeface="Calibri"/>
            </a:endParaRPr>
          </a:p>
          <a:p>
            <a:pPr marL="342900" marR="0" lvl="0" indent="-342900" algn="just" rtl="0">
              <a:lnSpc>
                <a:spcPct val="80000"/>
              </a:lnSpc>
              <a:spcBef>
                <a:spcPts val="518"/>
              </a:spcBef>
              <a:spcAft>
                <a:spcPts val="0"/>
              </a:spcAft>
              <a:buClr>
                <a:schemeClr val="dk1"/>
              </a:buClr>
              <a:buSzPts val="2590"/>
              <a:buFont typeface="Arial"/>
              <a:buChar char="•"/>
            </a:pPr>
            <a:r>
              <a:rPr lang="pl-PL" sz="2590" b="0" i="0" u="none" strike="noStrike" cap="none">
                <a:solidFill>
                  <a:schemeClr val="dk1"/>
                </a:solidFill>
                <a:latin typeface="Calibri"/>
                <a:ea typeface="Calibri"/>
                <a:cs typeface="Calibri"/>
                <a:sym typeface="Calibri"/>
              </a:rPr>
              <a:t>W przypadku widocznego zabrudzenia lub poplamienia krwią lub innymi płynami ustrojowymi lub po skorzystaniu z toalety - ręce umyć mydłem i wodą </a:t>
            </a:r>
            <a:endParaRPr sz="2590" b="0" i="0" u="none" strike="noStrike" cap="none">
              <a:solidFill>
                <a:schemeClr val="dk1"/>
              </a:solidFill>
              <a:latin typeface="Calibri"/>
              <a:ea typeface="Calibri"/>
              <a:cs typeface="Calibri"/>
              <a:sym typeface="Calibri"/>
            </a:endParaRPr>
          </a:p>
          <a:p>
            <a:pPr marL="342900" marR="0" lvl="0" indent="-342900" algn="just" rtl="0">
              <a:lnSpc>
                <a:spcPct val="80000"/>
              </a:lnSpc>
              <a:spcBef>
                <a:spcPts val="518"/>
              </a:spcBef>
              <a:spcAft>
                <a:spcPts val="0"/>
              </a:spcAft>
              <a:buClr>
                <a:schemeClr val="dk1"/>
              </a:buClr>
              <a:buSzPts val="2590"/>
              <a:buFont typeface="Arial"/>
              <a:buChar char="•"/>
            </a:pPr>
            <a:r>
              <a:rPr lang="pl-PL" sz="2590" b="0" i="0" u="none" strike="noStrike" cap="none">
                <a:solidFill>
                  <a:schemeClr val="dk1"/>
                </a:solidFill>
                <a:latin typeface="Calibri"/>
                <a:ea typeface="Calibri"/>
                <a:cs typeface="Calibri"/>
                <a:sym typeface="Calibri"/>
              </a:rPr>
              <a:t>W przypadku zdecydowanego podejrzenia lub potwierdzenia ekspozycji na Clostridium difficile (przetrwalniki!) preferowane jest mycie rąk mydłem i wodą </a:t>
            </a:r>
            <a:endParaRPr sz="2590" b="0" i="0" u="none" strike="noStrike" cap="none">
              <a:solidFill>
                <a:schemeClr val="dk1"/>
              </a:solidFill>
              <a:latin typeface="Calibri"/>
              <a:ea typeface="Calibri"/>
              <a:cs typeface="Calibri"/>
              <a:sym typeface="Calibri"/>
            </a:endParaRPr>
          </a:p>
          <a:p>
            <a:pPr marL="342900" marR="0" lvl="0" indent="-342900" algn="just" rtl="0">
              <a:lnSpc>
                <a:spcPct val="80000"/>
              </a:lnSpc>
              <a:spcBef>
                <a:spcPts val="518"/>
              </a:spcBef>
              <a:spcAft>
                <a:spcPts val="0"/>
              </a:spcAft>
              <a:buClr>
                <a:schemeClr val="dk1"/>
              </a:buClr>
              <a:buSzPts val="2590"/>
              <a:buFont typeface="Arial"/>
              <a:buChar char="•"/>
            </a:pPr>
            <a:r>
              <a:rPr lang="pl-PL" sz="2590" b="0" i="0" u="none" strike="noStrike" cap="none">
                <a:solidFill>
                  <a:schemeClr val="dk1"/>
                </a:solidFill>
                <a:latin typeface="Calibri"/>
                <a:ea typeface="Calibri"/>
                <a:cs typeface="Calibri"/>
                <a:sym typeface="Calibri"/>
              </a:rPr>
              <a:t>We wszystkich pozostałych sytuacjach klinicznych preferuje się przecieranie rąk środkami na bazie alkoholu</a:t>
            </a:r>
            <a:endParaRPr sz="2590" b="0" i="0" u="none" strike="noStrike" cap="non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5"/>
        <p:cNvGrpSpPr/>
        <p:nvPr/>
      </p:nvGrpSpPr>
      <p:grpSpPr>
        <a:xfrm>
          <a:off x="0" y="0"/>
          <a:ext cx="0" cy="0"/>
          <a:chOff x="0" y="0"/>
          <a:chExt cx="0" cy="0"/>
        </a:xfrm>
      </p:grpSpPr>
      <p:sp>
        <p:nvSpPr>
          <p:cNvPr id="156" name="Google Shape;156;p25"/>
          <p:cNvSpPr txBox="1">
            <a:spLocks noGrp="1"/>
          </p:cNvSpPr>
          <p:nvPr>
            <p:ph type="title"/>
          </p:nvPr>
        </p:nvSpPr>
        <p:spPr>
          <a:xfrm>
            <a:off x="1823310" y="527605"/>
            <a:ext cx="7024430" cy="68488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31859B"/>
              </a:buClr>
              <a:buSzPts val="3600"/>
              <a:buFont typeface="Calibri"/>
              <a:buNone/>
            </a:pPr>
            <a:r>
              <a:rPr lang="pl-PL" sz="3600" b="0" i="0" u="none" strike="noStrike" cap="none">
                <a:solidFill>
                  <a:srgbClr val="31859B"/>
                </a:solidFill>
                <a:latin typeface="Calibri"/>
                <a:ea typeface="Calibri"/>
                <a:cs typeface="Calibri"/>
                <a:sym typeface="Calibri"/>
              </a:rPr>
              <a:t>Higiena rąk</a:t>
            </a:r>
            <a:endParaRPr sz="3600" b="0" i="0" u="none" strike="noStrike" cap="none">
              <a:solidFill>
                <a:srgbClr val="31859B"/>
              </a:solidFill>
              <a:latin typeface="Calibri"/>
              <a:ea typeface="Calibri"/>
              <a:cs typeface="Calibri"/>
              <a:sym typeface="Calibri"/>
            </a:endParaRPr>
          </a:p>
        </p:txBody>
      </p:sp>
      <p:sp>
        <p:nvSpPr>
          <p:cNvPr id="157" name="Google Shape;157;p25"/>
          <p:cNvSpPr txBox="1">
            <a:spLocks noGrp="1"/>
          </p:cNvSpPr>
          <p:nvPr>
            <p:ph type="body" idx="1"/>
          </p:nvPr>
        </p:nvSpPr>
        <p:spPr>
          <a:xfrm>
            <a:off x="1823310" y="1443835"/>
            <a:ext cx="7016195" cy="4275740"/>
          </a:xfrm>
          <a:prstGeom prst="rect">
            <a:avLst/>
          </a:prstGeom>
          <a:noFill/>
          <a:ln>
            <a:noFill/>
          </a:ln>
        </p:spPr>
        <p:txBody>
          <a:bodyPr spcFirstLastPara="1" wrap="square" lIns="91425" tIns="45700" rIns="91425" bIns="45700" anchor="t" anchorCtr="0">
            <a:noAutofit/>
          </a:bodyPr>
          <a:lstStyle/>
          <a:p>
            <a:pPr marL="0" marR="0" lvl="0" indent="0" algn="just" rtl="0">
              <a:lnSpc>
                <a:spcPct val="80000"/>
              </a:lnSpc>
              <a:spcBef>
                <a:spcPts val="0"/>
              </a:spcBef>
              <a:spcAft>
                <a:spcPts val="0"/>
              </a:spcAft>
              <a:buClr>
                <a:schemeClr val="dk1"/>
              </a:buClr>
              <a:buSzPts val="1960"/>
              <a:buFont typeface="Arial"/>
              <a:buNone/>
            </a:pPr>
            <a:endParaRPr sz="1960" b="1" i="0" u="none" strike="noStrike" cap="none">
              <a:solidFill>
                <a:schemeClr val="dk1"/>
              </a:solidFill>
              <a:latin typeface="Calibri"/>
              <a:ea typeface="Calibri"/>
              <a:cs typeface="Calibri"/>
              <a:sym typeface="Calibri"/>
            </a:endParaRPr>
          </a:p>
          <a:p>
            <a:pPr marL="0" marR="0" lvl="0" indent="0" algn="just" rtl="0">
              <a:lnSpc>
                <a:spcPct val="80000"/>
              </a:lnSpc>
              <a:spcBef>
                <a:spcPts val="392"/>
              </a:spcBef>
              <a:spcAft>
                <a:spcPts val="0"/>
              </a:spcAft>
              <a:buClr>
                <a:schemeClr val="dk1"/>
              </a:buClr>
              <a:buSzPts val="1960"/>
              <a:buFont typeface="Arial"/>
              <a:buNone/>
            </a:pPr>
            <a:r>
              <a:rPr lang="pl-PL" sz="1960" b="0" i="0" u="none" strike="noStrike" cap="none">
                <a:solidFill>
                  <a:schemeClr val="dk1"/>
                </a:solidFill>
                <a:latin typeface="Calibri"/>
                <a:ea typeface="Calibri"/>
                <a:cs typeface="Calibri"/>
                <a:sym typeface="Calibri"/>
              </a:rPr>
              <a:t>Odkażanie rąk:</a:t>
            </a:r>
            <a:endParaRPr/>
          </a:p>
          <a:p>
            <a:pPr marL="342900" marR="0" lvl="0" indent="-342900" algn="just" rtl="0">
              <a:lnSpc>
                <a:spcPct val="80000"/>
              </a:lnSpc>
              <a:spcBef>
                <a:spcPts val="392"/>
              </a:spcBef>
              <a:spcAft>
                <a:spcPts val="0"/>
              </a:spcAft>
              <a:buClr>
                <a:schemeClr val="dk1"/>
              </a:buClr>
              <a:buSzPts val="1960"/>
              <a:buFont typeface="Arial"/>
              <a:buChar char="•"/>
            </a:pPr>
            <a:r>
              <a:rPr lang="pl-PL" sz="1960" b="0" i="0" u="none" strike="noStrike" cap="none">
                <a:solidFill>
                  <a:schemeClr val="dk1"/>
                </a:solidFill>
                <a:latin typeface="Calibri"/>
                <a:ea typeface="Calibri"/>
                <a:cs typeface="Calibri"/>
                <a:sym typeface="Calibri"/>
              </a:rPr>
              <a:t>przed i po kontakcie z pacjentem </a:t>
            </a:r>
            <a:endParaRPr sz="1960" b="0" i="0" u="none" strike="noStrike" cap="none">
              <a:solidFill>
                <a:schemeClr val="dk1"/>
              </a:solidFill>
              <a:latin typeface="Calibri"/>
              <a:ea typeface="Calibri"/>
              <a:cs typeface="Calibri"/>
              <a:sym typeface="Calibri"/>
            </a:endParaRPr>
          </a:p>
          <a:p>
            <a:pPr marL="342900" marR="0" lvl="0" indent="-342900" algn="just" rtl="0">
              <a:lnSpc>
                <a:spcPct val="80000"/>
              </a:lnSpc>
              <a:spcBef>
                <a:spcPts val="392"/>
              </a:spcBef>
              <a:spcAft>
                <a:spcPts val="0"/>
              </a:spcAft>
              <a:buClr>
                <a:schemeClr val="dk1"/>
              </a:buClr>
              <a:buSzPts val="1960"/>
              <a:buFont typeface="Arial"/>
              <a:buChar char="•"/>
            </a:pPr>
            <a:r>
              <a:rPr lang="pl-PL" sz="1960" b="0" i="0" u="none" strike="noStrike" cap="none">
                <a:solidFill>
                  <a:schemeClr val="dk1"/>
                </a:solidFill>
                <a:latin typeface="Calibri"/>
                <a:ea typeface="Calibri"/>
                <a:cs typeface="Calibri"/>
                <a:sym typeface="Calibri"/>
              </a:rPr>
              <a:t>przed obsługą inwazyjnych urządzeń w opiece nad chorym bez względu czy rękawiczki ochronne są używane czy nie </a:t>
            </a:r>
            <a:endParaRPr sz="1960" b="0" i="0" u="none" strike="noStrike" cap="none">
              <a:solidFill>
                <a:schemeClr val="dk1"/>
              </a:solidFill>
              <a:latin typeface="Calibri"/>
              <a:ea typeface="Calibri"/>
              <a:cs typeface="Calibri"/>
              <a:sym typeface="Calibri"/>
            </a:endParaRPr>
          </a:p>
          <a:p>
            <a:pPr marL="342900" marR="0" lvl="0" indent="-342900" algn="just" rtl="0">
              <a:lnSpc>
                <a:spcPct val="80000"/>
              </a:lnSpc>
              <a:spcBef>
                <a:spcPts val="392"/>
              </a:spcBef>
              <a:spcAft>
                <a:spcPts val="0"/>
              </a:spcAft>
              <a:buClr>
                <a:schemeClr val="dk1"/>
              </a:buClr>
              <a:buSzPts val="1960"/>
              <a:buFont typeface="Arial"/>
              <a:buChar char="•"/>
            </a:pPr>
            <a:r>
              <a:rPr lang="pl-PL" sz="1960" b="0" i="0" u="none" strike="noStrike" cap="none">
                <a:solidFill>
                  <a:schemeClr val="dk1"/>
                </a:solidFill>
                <a:latin typeface="Calibri"/>
                <a:ea typeface="Calibri"/>
                <a:cs typeface="Calibri"/>
                <a:sym typeface="Calibri"/>
              </a:rPr>
              <a:t>po kontakcie z płynami ustrojowymi, wydzielinami, błoną śluzową, naruszoną powłoką skórną lub opatrunkami </a:t>
            </a:r>
            <a:endParaRPr sz="1960" b="0" i="0" u="none" strike="noStrike" cap="none">
              <a:solidFill>
                <a:schemeClr val="dk1"/>
              </a:solidFill>
              <a:latin typeface="Calibri"/>
              <a:ea typeface="Calibri"/>
              <a:cs typeface="Calibri"/>
              <a:sym typeface="Calibri"/>
            </a:endParaRPr>
          </a:p>
          <a:p>
            <a:pPr marL="342900" marR="0" lvl="0" indent="-342900" algn="just" rtl="0">
              <a:lnSpc>
                <a:spcPct val="80000"/>
              </a:lnSpc>
              <a:spcBef>
                <a:spcPts val="392"/>
              </a:spcBef>
              <a:spcAft>
                <a:spcPts val="0"/>
              </a:spcAft>
              <a:buClr>
                <a:schemeClr val="dk1"/>
              </a:buClr>
              <a:buSzPts val="1960"/>
              <a:buFont typeface="Arial"/>
              <a:buChar char="•"/>
            </a:pPr>
            <a:r>
              <a:rPr lang="pl-PL" sz="1960" b="0" i="0" u="none" strike="noStrike" cap="none">
                <a:solidFill>
                  <a:schemeClr val="dk1"/>
                </a:solidFill>
                <a:latin typeface="Calibri"/>
                <a:ea typeface="Calibri"/>
                <a:cs typeface="Calibri"/>
                <a:sym typeface="Calibri"/>
              </a:rPr>
              <a:t>przechodząc od zakażonej części ciała do innej części ciała chorego </a:t>
            </a:r>
            <a:endParaRPr/>
          </a:p>
          <a:p>
            <a:pPr marL="342900" marR="0" lvl="0" indent="-342900" algn="just" rtl="0">
              <a:lnSpc>
                <a:spcPct val="80000"/>
              </a:lnSpc>
              <a:spcBef>
                <a:spcPts val="392"/>
              </a:spcBef>
              <a:spcAft>
                <a:spcPts val="0"/>
              </a:spcAft>
              <a:buClr>
                <a:schemeClr val="dk1"/>
              </a:buClr>
              <a:buSzPts val="1960"/>
              <a:buFont typeface="Arial"/>
              <a:buChar char="•"/>
            </a:pPr>
            <a:r>
              <a:rPr lang="pl-PL" sz="1960" b="0" i="0" u="none" strike="noStrike" cap="none">
                <a:solidFill>
                  <a:schemeClr val="dk1"/>
                </a:solidFill>
                <a:latin typeface="Calibri"/>
                <a:ea typeface="Calibri"/>
                <a:cs typeface="Calibri"/>
                <a:sym typeface="Calibri"/>
              </a:rPr>
              <a:t>po kontakcie z powierzchniami i obiektami nieożywionymi (w tym urządzeniami medycznymi) znajdującymi się w bezpośrednim otoczeniu pacjenta </a:t>
            </a:r>
            <a:endParaRPr sz="1960" b="0" i="0" u="none" strike="noStrike" cap="none">
              <a:solidFill>
                <a:schemeClr val="dk1"/>
              </a:solidFill>
              <a:latin typeface="Calibri"/>
              <a:ea typeface="Calibri"/>
              <a:cs typeface="Calibri"/>
              <a:sym typeface="Calibri"/>
            </a:endParaRPr>
          </a:p>
          <a:p>
            <a:pPr marL="342900" marR="0" lvl="0" indent="-342900" algn="just" rtl="0">
              <a:lnSpc>
                <a:spcPct val="80000"/>
              </a:lnSpc>
              <a:spcBef>
                <a:spcPts val="392"/>
              </a:spcBef>
              <a:spcAft>
                <a:spcPts val="0"/>
              </a:spcAft>
              <a:buClr>
                <a:schemeClr val="dk1"/>
              </a:buClr>
              <a:buSzPts val="1960"/>
              <a:buFont typeface="Arial"/>
              <a:buChar char="•"/>
            </a:pPr>
            <a:r>
              <a:rPr lang="pl-PL" sz="1960" b="0" i="0" u="none" strike="noStrike" cap="none">
                <a:solidFill>
                  <a:schemeClr val="dk1"/>
                </a:solidFill>
                <a:latin typeface="Calibri"/>
                <a:ea typeface="Calibri"/>
                <a:cs typeface="Calibri"/>
                <a:sym typeface="Calibri"/>
              </a:rPr>
              <a:t>po zdjęciu sterylnych lub niesterylnych rękawic </a:t>
            </a:r>
            <a:endParaRPr sz="1960" b="0" i="0" u="none" strike="noStrike" cap="non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1"/>
        <p:cNvGrpSpPr/>
        <p:nvPr/>
      </p:nvGrpSpPr>
      <p:grpSpPr>
        <a:xfrm>
          <a:off x="0" y="0"/>
          <a:ext cx="0" cy="0"/>
          <a:chOff x="0" y="0"/>
          <a:chExt cx="0" cy="0"/>
        </a:xfrm>
      </p:grpSpPr>
      <p:sp>
        <p:nvSpPr>
          <p:cNvPr id="162" name="Google Shape;162;p26"/>
          <p:cNvSpPr txBox="1">
            <a:spLocks noGrp="1"/>
          </p:cNvSpPr>
          <p:nvPr>
            <p:ph type="title"/>
          </p:nvPr>
        </p:nvSpPr>
        <p:spPr>
          <a:xfrm>
            <a:off x="1823310" y="527605"/>
            <a:ext cx="7024430" cy="68488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31859B"/>
              </a:buClr>
              <a:buSzPts val="3600"/>
              <a:buFont typeface="Calibri"/>
              <a:buNone/>
            </a:pPr>
            <a:r>
              <a:rPr lang="pl-PL" sz="3600" b="0" i="0" u="none" strike="noStrike" cap="none">
                <a:solidFill>
                  <a:srgbClr val="31859B"/>
                </a:solidFill>
                <a:latin typeface="Calibri"/>
                <a:ea typeface="Calibri"/>
                <a:cs typeface="Calibri"/>
                <a:sym typeface="Calibri"/>
              </a:rPr>
              <a:t>Higiena rąk</a:t>
            </a:r>
            <a:endParaRPr sz="3600" b="0" i="0" u="none" strike="noStrike" cap="none">
              <a:solidFill>
                <a:srgbClr val="31859B"/>
              </a:solidFill>
              <a:latin typeface="Calibri"/>
              <a:ea typeface="Calibri"/>
              <a:cs typeface="Calibri"/>
              <a:sym typeface="Calibri"/>
            </a:endParaRPr>
          </a:p>
        </p:txBody>
      </p:sp>
      <p:pic>
        <p:nvPicPr>
          <p:cNvPr id="163" name="Google Shape;163;p26"/>
          <p:cNvPicPr preferRelativeResize="0">
            <a:picLocks noGrp="1"/>
          </p:cNvPicPr>
          <p:nvPr>
            <p:ph type="body" idx="1"/>
          </p:nvPr>
        </p:nvPicPr>
        <p:blipFill rotWithShape="1">
          <a:blip r:embed="rId4">
            <a:alphaModFix/>
          </a:blip>
          <a:srcRect/>
          <a:stretch/>
        </p:blipFill>
        <p:spPr>
          <a:xfrm>
            <a:off x="2445141" y="1481638"/>
            <a:ext cx="5772956" cy="420111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7"/>
        <p:cNvGrpSpPr/>
        <p:nvPr/>
      </p:nvGrpSpPr>
      <p:grpSpPr>
        <a:xfrm>
          <a:off x="0" y="0"/>
          <a:ext cx="0" cy="0"/>
          <a:chOff x="0" y="0"/>
          <a:chExt cx="0" cy="0"/>
        </a:xfrm>
      </p:grpSpPr>
      <p:sp>
        <p:nvSpPr>
          <p:cNvPr id="168" name="Google Shape;168;p27"/>
          <p:cNvSpPr txBox="1">
            <a:spLocks noGrp="1"/>
          </p:cNvSpPr>
          <p:nvPr>
            <p:ph type="title"/>
          </p:nvPr>
        </p:nvSpPr>
        <p:spPr>
          <a:xfrm>
            <a:off x="1823310" y="527605"/>
            <a:ext cx="7024430" cy="68488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31859B"/>
              </a:buClr>
              <a:buSzPts val="3600"/>
              <a:buFont typeface="Calibri"/>
              <a:buNone/>
            </a:pPr>
            <a:r>
              <a:rPr lang="pl-PL" sz="3600" b="0" i="0" u="none" strike="noStrike" cap="none">
                <a:solidFill>
                  <a:srgbClr val="31859B"/>
                </a:solidFill>
                <a:latin typeface="Calibri"/>
                <a:ea typeface="Calibri"/>
                <a:cs typeface="Calibri"/>
                <a:sym typeface="Calibri"/>
              </a:rPr>
              <a:t>Higiena rąk</a:t>
            </a:r>
            <a:endParaRPr sz="3600" b="0" i="0" u="none" strike="noStrike" cap="none">
              <a:solidFill>
                <a:srgbClr val="31859B"/>
              </a:solidFill>
              <a:latin typeface="Calibri"/>
              <a:ea typeface="Calibri"/>
              <a:cs typeface="Calibri"/>
              <a:sym typeface="Calibri"/>
            </a:endParaRPr>
          </a:p>
        </p:txBody>
      </p:sp>
      <p:sp>
        <p:nvSpPr>
          <p:cNvPr id="169" name="Google Shape;169;p27"/>
          <p:cNvSpPr txBox="1">
            <a:spLocks noGrp="1"/>
          </p:cNvSpPr>
          <p:nvPr>
            <p:ph type="body" idx="1"/>
          </p:nvPr>
        </p:nvSpPr>
        <p:spPr>
          <a:xfrm>
            <a:off x="1823310" y="1443835"/>
            <a:ext cx="7016195" cy="427574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Clr>
                <a:schemeClr val="dk1"/>
              </a:buClr>
              <a:buSzPts val="2800"/>
              <a:buFont typeface="Arial"/>
              <a:buNone/>
            </a:pPr>
            <a:endParaRPr sz="2800" b="1" i="0" u="none" strike="noStrike" cap="none">
              <a:solidFill>
                <a:schemeClr val="dk1"/>
              </a:solidFill>
              <a:latin typeface="Calibri"/>
              <a:ea typeface="Calibri"/>
              <a:cs typeface="Calibri"/>
              <a:sym typeface="Calibri"/>
            </a:endParaRPr>
          </a:p>
          <a:p>
            <a:pPr marL="342900" marR="0" lvl="0" indent="-342900" algn="just" rtl="0">
              <a:spcBef>
                <a:spcPts val="560"/>
              </a:spcBef>
              <a:spcAft>
                <a:spcPts val="0"/>
              </a:spcAft>
              <a:buClr>
                <a:schemeClr val="dk1"/>
              </a:buClr>
              <a:buSzPts val="2800"/>
              <a:buFont typeface="Arial"/>
              <a:buChar char="•"/>
            </a:pPr>
            <a:r>
              <a:rPr lang="pl-PL" sz="2800" b="0" i="0" u="none" strike="noStrike" cap="none">
                <a:solidFill>
                  <a:schemeClr val="dk1"/>
                </a:solidFill>
                <a:latin typeface="Calibri"/>
                <a:ea typeface="Calibri"/>
                <a:cs typeface="Calibri"/>
                <a:sym typeface="Calibri"/>
              </a:rPr>
              <a:t>Przed przygotowaniem i podaniem leków lub żywności - odkażanie rąk używając preparatu odkażającego na bazie alkoholu lub umyć ręce zwykłym albo antybakteryjnym mydłem i wodą </a:t>
            </a:r>
            <a:endParaRPr sz="2800" b="0" i="0" u="none" strike="noStrike" cap="none">
              <a:solidFill>
                <a:schemeClr val="dk1"/>
              </a:solidFill>
              <a:latin typeface="Calibri"/>
              <a:ea typeface="Calibri"/>
              <a:cs typeface="Calibri"/>
              <a:sym typeface="Calibri"/>
            </a:endParaRPr>
          </a:p>
          <a:p>
            <a:pPr marL="342900" marR="0" lvl="0" indent="-342900" algn="just" rtl="0">
              <a:spcBef>
                <a:spcPts val="560"/>
              </a:spcBef>
              <a:spcAft>
                <a:spcPts val="0"/>
              </a:spcAft>
              <a:buClr>
                <a:schemeClr val="dk1"/>
              </a:buClr>
              <a:buSzPts val="2800"/>
              <a:buFont typeface="Arial"/>
              <a:buChar char="•"/>
            </a:pPr>
            <a:r>
              <a:rPr lang="pl-PL" sz="2800" b="0" i="0" u="none" strike="noStrike" cap="none">
                <a:solidFill>
                  <a:schemeClr val="dk1"/>
                </a:solidFill>
                <a:latin typeface="Calibri"/>
                <a:ea typeface="Calibri"/>
                <a:cs typeface="Calibri"/>
                <a:sym typeface="Calibri"/>
              </a:rPr>
              <a:t>Mydło i środki odkażające do rąk na bazie alkoholu nie powinny być stosowane łącznie</a:t>
            </a: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3"/>
        <p:cNvGrpSpPr/>
        <p:nvPr/>
      </p:nvGrpSpPr>
      <p:grpSpPr>
        <a:xfrm>
          <a:off x="0" y="0"/>
          <a:ext cx="0" cy="0"/>
          <a:chOff x="0" y="0"/>
          <a:chExt cx="0" cy="0"/>
        </a:xfrm>
      </p:grpSpPr>
      <p:sp>
        <p:nvSpPr>
          <p:cNvPr id="174" name="Google Shape;174;p28"/>
          <p:cNvSpPr txBox="1">
            <a:spLocks noGrp="1"/>
          </p:cNvSpPr>
          <p:nvPr>
            <p:ph type="title"/>
          </p:nvPr>
        </p:nvSpPr>
        <p:spPr>
          <a:xfrm>
            <a:off x="1823310" y="527605"/>
            <a:ext cx="7024430" cy="68488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31859B"/>
              </a:buClr>
              <a:buSzPts val="3600"/>
              <a:buFont typeface="Calibri"/>
              <a:buNone/>
            </a:pPr>
            <a:r>
              <a:rPr lang="pl-PL" sz="3600" b="0" i="0" u="none" strike="noStrike" cap="none">
                <a:solidFill>
                  <a:srgbClr val="31859B"/>
                </a:solidFill>
                <a:latin typeface="Calibri"/>
                <a:ea typeface="Calibri"/>
                <a:cs typeface="Calibri"/>
                <a:sym typeface="Calibri"/>
              </a:rPr>
              <a:t>Higiena rąk</a:t>
            </a:r>
            <a:endParaRPr sz="3600" b="0" i="0" u="none" strike="noStrike" cap="none">
              <a:solidFill>
                <a:srgbClr val="31859B"/>
              </a:solidFill>
              <a:latin typeface="Calibri"/>
              <a:ea typeface="Calibri"/>
              <a:cs typeface="Calibri"/>
              <a:sym typeface="Calibri"/>
            </a:endParaRPr>
          </a:p>
        </p:txBody>
      </p:sp>
      <p:pic>
        <p:nvPicPr>
          <p:cNvPr id="175" name="Google Shape;175;p28"/>
          <p:cNvPicPr preferRelativeResize="0">
            <a:picLocks noGrp="1"/>
          </p:cNvPicPr>
          <p:nvPr>
            <p:ph type="body" idx="1"/>
          </p:nvPr>
        </p:nvPicPr>
        <p:blipFill rotWithShape="1">
          <a:blip r:embed="rId4">
            <a:alphaModFix/>
          </a:blip>
          <a:srcRect/>
          <a:stretch/>
        </p:blipFill>
        <p:spPr>
          <a:xfrm>
            <a:off x="2968597" y="222194"/>
            <a:ext cx="4733855" cy="638879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9"/>
        <p:cNvGrpSpPr/>
        <p:nvPr/>
      </p:nvGrpSpPr>
      <p:grpSpPr>
        <a:xfrm>
          <a:off x="0" y="0"/>
          <a:ext cx="0" cy="0"/>
          <a:chOff x="0" y="0"/>
          <a:chExt cx="0" cy="0"/>
        </a:xfrm>
      </p:grpSpPr>
      <p:sp>
        <p:nvSpPr>
          <p:cNvPr id="180" name="Google Shape;180;p29"/>
          <p:cNvSpPr txBox="1">
            <a:spLocks noGrp="1"/>
          </p:cNvSpPr>
          <p:nvPr>
            <p:ph type="title"/>
          </p:nvPr>
        </p:nvSpPr>
        <p:spPr>
          <a:xfrm>
            <a:off x="1823310" y="527605"/>
            <a:ext cx="7024430" cy="68488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31859B"/>
              </a:buClr>
              <a:buSzPts val="3600"/>
              <a:buFont typeface="Calibri"/>
              <a:buNone/>
            </a:pPr>
            <a:r>
              <a:rPr lang="pl-PL" sz="3600" b="0" i="0" u="none" strike="noStrike" cap="none">
                <a:solidFill>
                  <a:srgbClr val="31859B"/>
                </a:solidFill>
                <a:latin typeface="Calibri"/>
                <a:ea typeface="Calibri"/>
                <a:cs typeface="Calibri"/>
                <a:sym typeface="Calibri"/>
              </a:rPr>
              <a:t>Higiena rąk – Rękawice ochronne</a:t>
            </a:r>
            <a:endParaRPr sz="3600" b="0" i="0" u="none" strike="noStrike" cap="none">
              <a:solidFill>
                <a:srgbClr val="31859B"/>
              </a:solidFill>
              <a:latin typeface="Calibri"/>
              <a:ea typeface="Calibri"/>
              <a:cs typeface="Calibri"/>
              <a:sym typeface="Calibri"/>
            </a:endParaRPr>
          </a:p>
        </p:txBody>
      </p:sp>
      <p:sp>
        <p:nvSpPr>
          <p:cNvPr id="181" name="Google Shape;181;p29"/>
          <p:cNvSpPr txBox="1">
            <a:spLocks noGrp="1"/>
          </p:cNvSpPr>
          <p:nvPr>
            <p:ph type="body" idx="1"/>
          </p:nvPr>
        </p:nvSpPr>
        <p:spPr>
          <a:xfrm>
            <a:off x="1823310" y="1443835"/>
            <a:ext cx="7016195" cy="4275740"/>
          </a:xfrm>
          <a:prstGeom prst="rect">
            <a:avLst/>
          </a:prstGeom>
          <a:noFill/>
          <a:ln>
            <a:noFill/>
          </a:ln>
        </p:spPr>
        <p:txBody>
          <a:bodyPr spcFirstLastPara="1" wrap="square" lIns="91425" tIns="45700" rIns="91425" bIns="45700" anchor="t" anchorCtr="0">
            <a:noAutofit/>
          </a:bodyPr>
          <a:lstStyle/>
          <a:p>
            <a:pPr marL="0" marR="0" lvl="0" indent="0" algn="just" rtl="0">
              <a:lnSpc>
                <a:spcPct val="80000"/>
              </a:lnSpc>
              <a:spcBef>
                <a:spcPts val="0"/>
              </a:spcBef>
              <a:spcAft>
                <a:spcPts val="0"/>
              </a:spcAft>
              <a:buClr>
                <a:schemeClr val="dk1"/>
              </a:buClr>
              <a:buSzPts val="2590"/>
              <a:buFont typeface="Arial"/>
              <a:buNone/>
            </a:pPr>
            <a:endParaRPr sz="2590" b="1" i="0" u="none" strike="noStrike" cap="none">
              <a:solidFill>
                <a:schemeClr val="dk1"/>
              </a:solidFill>
              <a:latin typeface="Calibri"/>
              <a:ea typeface="Calibri"/>
              <a:cs typeface="Calibri"/>
              <a:sym typeface="Calibri"/>
            </a:endParaRPr>
          </a:p>
          <a:p>
            <a:pPr marL="342900" marR="0" lvl="0" indent="-342900" algn="just" rtl="0">
              <a:lnSpc>
                <a:spcPct val="80000"/>
              </a:lnSpc>
              <a:spcBef>
                <a:spcPts val="518"/>
              </a:spcBef>
              <a:spcAft>
                <a:spcPts val="0"/>
              </a:spcAft>
              <a:buClr>
                <a:schemeClr val="dk1"/>
              </a:buClr>
              <a:buSzPts val="2590"/>
              <a:buFont typeface="Arial"/>
              <a:buChar char="•"/>
            </a:pPr>
            <a:r>
              <a:rPr lang="pl-PL" sz="2590" b="0" i="0" u="none" strike="noStrike" cap="none">
                <a:solidFill>
                  <a:schemeClr val="dk1"/>
                </a:solidFill>
                <a:latin typeface="Calibri"/>
                <a:ea typeface="Calibri"/>
                <a:cs typeface="Calibri"/>
                <a:sym typeface="Calibri"/>
              </a:rPr>
              <a:t>Rękawice nie zastępują higieny rąk!!!! </a:t>
            </a:r>
            <a:endParaRPr sz="2590" b="0" i="0" u="none" strike="noStrike" cap="none">
              <a:solidFill>
                <a:schemeClr val="dk1"/>
              </a:solidFill>
              <a:latin typeface="Calibri"/>
              <a:ea typeface="Calibri"/>
              <a:cs typeface="Calibri"/>
              <a:sym typeface="Calibri"/>
            </a:endParaRPr>
          </a:p>
          <a:p>
            <a:pPr marL="342900" marR="0" lvl="0" indent="-342900" algn="just" rtl="0">
              <a:lnSpc>
                <a:spcPct val="80000"/>
              </a:lnSpc>
              <a:spcBef>
                <a:spcPts val="518"/>
              </a:spcBef>
              <a:spcAft>
                <a:spcPts val="0"/>
              </a:spcAft>
              <a:buClr>
                <a:schemeClr val="dk1"/>
              </a:buClr>
              <a:buSzPts val="2590"/>
              <a:buFont typeface="Arial"/>
              <a:buChar char="•"/>
            </a:pPr>
            <a:r>
              <a:rPr lang="pl-PL" sz="2590" b="0" i="0" u="none" strike="noStrike" cap="none">
                <a:solidFill>
                  <a:schemeClr val="dk1"/>
                </a:solidFill>
                <a:latin typeface="Calibri"/>
                <a:ea typeface="Calibri"/>
                <a:cs typeface="Calibri"/>
                <a:sym typeface="Calibri"/>
              </a:rPr>
              <a:t>Zawsze używać rękawic, - jeżeli przewidywany kontakt z krwią lub innym potencjalnie zakaźnym materiałem, błoną śluzową lub naruszoną powłoką skóry </a:t>
            </a:r>
            <a:endParaRPr sz="2590" b="0" i="0" u="none" strike="noStrike" cap="none">
              <a:solidFill>
                <a:schemeClr val="dk1"/>
              </a:solidFill>
              <a:latin typeface="Calibri"/>
              <a:ea typeface="Calibri"/>
              <a:cs typeface="Calibri"/>
              <a:sym typeface="Calibri"/>
            </a:endParaRPr>
          </a:p>
          <a:p>
            <a:pPr marL="342900" marR="0" lvl="0" indent="-342900" algn="just" rtl="0">
              <a:lnSpc>
                <a:spcPct val="80000"/>
              </a:lnSpc>
              <a:spcBef>
                <a:spcPts val="518"/>
              </a:spcBef>
              <a:spcAft>
                <a:spcPts val="0"/>
              </a:spcAft>
              <a:buClr>
                <a:schemeClr val="dk1"/>
              </a:buClr>
              <a:buSzPts val="2590"/>
              <a:buFont typeface="Arial"/>
              <a:buChar char="•"/>
            </a:pPr>
            <a:r>
              <a:rPr lang="pl-PL" sz="2590" b="0" i="0" u="none" strike="noStrike" cap="none">
                <a:solidFill>
                  <a:schemeClr val="dk1"/>
                </a:solidFill>
                <a:latin typeface="Calibri"/>
                <a:ea typeface="Calibri"/>
                <a:cs typeface="Calibri"/>
                <a:sym typeface="Calibri"/>
              </a:rPr>
              <a:t>Po zakończeniu czynności należy zdjąć rękawice. </a:t>
            </a:r>
            <a:endParaRPr sz="2590" b="0" i="0" u="none" strike="noStrike" cap="none">
              <a:solidFill>
                <a:schemeClr val="dk1"/>
              </a:solidFill>
              <a:latin typeface="Calibri"/>
              <a:ea typeface="Calibri"/>
              <a:cs typeface="Calibri"/>
              <a:sym typeface="Calibri"/>
            </a:endParaRPr>
          </a:p>
          <a:p>
            <a:pPr marL="342900" marR="0" lvl="0" indent="-342900" algn="just" rtl="0">
              <a:lnSpc>
                <a:spcPct val="80000"/>
              </a:lnSpc>
              <a:spcBef>
                <a:spcPts val="518"/>
              </a:spcBef>
              <a:spcAft>
                <a:spcPts val="0"/>
              </a:spcAft>
              <a:buClr>
                <a:schemeClr val="dk1"/>
              </a:buClr>
              <a:buSzPts val="2590"/>
              <a:buFont typeface="Arial"/>
              <a:buChar char="•"/>
            </a:pPr>
            <a:r>
              <a:rPr lang="pl-PL" sz="2590" b="0" i="0" u="none" strike="noStrike" cap="none">
                <a:solidFill>
                  <a:schemeClr val="dk1"/>
                </a:solidFill>
                <a:latin typeface="Calibri"/>
                <a:ea typeface="Calibri"/>
                <a:cs typeface="Calibri"/>
                <a:sym typeface="Calibri"/>
              </a:rPr>
              <a:t>Do zabiegów przy jednym pacjencie należy użyć jednej pary rękawic. </a:t>
            </a:r>
            <a:endParaRPr sz="2590" b="0" i="0" u="none" strike="noStrike" cap="none">
              <a:solidFill>
                <a:schemeClr val="dk1"/>
              </a:solidFill>
              <a:latin typeface="Calibri"/>
              <a:ea typeface="Calibri"/>
              <a:cs typeface="Calibri"/>
              <a:sym typeface="Calibri"/>
            </a:endParaRPr>
          </a:p>
          <a:p>
            <a:pPr marL="342900" marR="0" lvl="0" indent="-342900" algn="just" rtl="0">
              <a:lnSpc>
                <a:spcPct val="80000"/>
              </a:lnSpc>
              <a:spcBef>
                <a:spcPts val="518"/>
              </a:spcBef>
              <a:spcAft>
                <a:spcPts val="0"/>
              </a:spcAft>
              <a:buClr>
                <a:schemeClr val="dk1"/>
              </a:buClr>
              <a:buSzPts val="2590"/>
              <a:buFont typeface="Arial"/>
              <a:buChar char="•"/>
            </a:pPr>
            <a:r>
              <a:rPr lang="pl-PL" sz="2590" b="0" i="0" u="none" strike="noStrike" cap="none">
                <a:solidFill>
                  <a:schemeClr val="dk1"/>
                </a:solidFill>
                <a:latin typeface="Calibri"/>
                <a:ea typeface="Calibri"/>
                <a:cs typeface="Calibri"/>
                <a:sym typeface="Calibri"/>
              </a:rPr>
              <a:t>Nie można używać tych samych rękawic do czynności przy kolejnym pacjencie </a:t>
            </a:r>
            <a:endParaRPr sz="2590" b="0" i="0" u="none" strike="noStrike" cap="non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5"/>
        <p:cNvGrpSpPr/>
        <p:nvPr/>
      </p:nvGrpSpPr>
      <p:grpSpPr>
        <a:xfrm>
          <a:off x="0" y="0"/>
          <a:ext cx="0" cy="0"/>
          <a:chOff x="0" y="0"/>
          <a:chExt cx="0" cy="0"/>
        </a:xfrm>
      </p:grpSpPr>
      <p:sp>
        <p:nvSpPr>
          <p:cNvPr id="186" name="Google Shape;186;p30"/>
          <p:cNvSpPr txBox="1">
            <a:spLocks noGrp="1"/>
          </p:cNvSpPr>
          <p:nvPr>
            <p:ph type="title"/>
          </p:nvPr>
        </p:nvSpPr>
        <p:spPr>
          <a:xfrm>
            <a:off x="1823310" y="527605"/>
            <a:ext cx="7024430" cy="68488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31859B"/>
              </a:buClr>
              <a:buSzPts val="3600"/>
              <a:buFont typeface="Calibri"/>
              <a:buNone/>
            </a:pPr>
            <a:r>
              <a:rPr lang="pl-PL" sz="3600" b="0" i="0" u="none" strike="noStrike" cap="none">
                <a:solidFill>
                  <a:srgbClr val="31859B"/>
                </a:solidFill>
                <a:latin typeface="Calibri"/>
                <a:ea typeface="Calibri"/>
                <a:cs typeface="Calibri"/>
                <a:sym typeface="Calibri"/>
              </a:rPr>
              <a:t>Higiena rąk – Rękawice ochronne</a:t>
            </a:r>
            <a:endParaRPr sz="3600" b="0" i="0" u="none" strike="noStrike" cap="none">
              <a:solidFill>
                <a:srgbClr val="31859B"/>
              </a:solidFill>
              <a:latin typeface="Calibri"/>
              <a:ea typeface="Calibri"/>
              <a:cs typeface="Calibri"/>
              <a:sym typeface="Calibri"/>
            </a:endParaRPr>
          </a:p>
        </p:txBody>
      </p:sp>
      <p:sp>
        <p:nvSpPr>
          <p:cNvPr id="187" name="Google Shape;187;p30"/>
          <p:cNvSpPr txBox="1">
            <a:spLocks noGrp="1"/>
          </p:cNvSpPr>
          <p:nvPr>
            <p:ph type="body" idx="1"/>
          </p:nvPr>
        </p:nvSpPr>
        <p:spPr>
          <a:xfrm>
            <a:off x="1823310" y="1443835"/>
            <a:ext cx="7016195" cy="427574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Clr>
                <a:schemeClr val="dk1"/>
              </a:buClr>
              <a:buSzPts val="2800"/>
              <a:buFont typeface="Arial"/>
              <a:buNone/>
            </a:pPr>
            <a:endParaRPr sz="2800" b="1" i="0" u="none" strike="noStrike" cap="none">
              <a:solidFill>
                <a:schemeClr val="dk1"/>
              </a:solidFill>
              <a:latin typeface="Calibri"/>
              <a:ea typeface="Calibri"/>
              <a:cs typeface="Calibri"/>
              <a:sym typeface="Calibri"/>
            </a:endParaRPr>
          </a:p>
          <a:p>
            <a:pPr marL="0" marR="0" lvl="0" indent="0" algn="just" rtl="0">
              <a:spcBef>
                <a:spcPts val="560"/>
              </a:spcBef>
              <a:spcAft>
                <a:spcPts val="0"/>
              </a:spcAft>
              <a:buClr>
                <a:schemeClr val="dk1"/>
              </a:buClr>
              <a:buSzPts val="2800"/>
              <a:buFont typeface="Arial"/>
              <a:buNone/>
            </a:pPr>
            <a:r>
              <a:rPr lang="pl-PL" sz="2800" b="0" i="0" u="none" strike="noStrike" cap="none">
                <a:solidFill>
                  <a:schemeClr val="dk1"/>
                </a:solidFill>
                <a:latin typeface="Calibri"/>
                <a:ea typeface="Calibri"/>
                <a:cs typeface="Calibri"/>
                <a:sym typeface="Calibri"/>
              </a:rPr>
              <a:t>Używając rękawic, należy je zmienić lub zdjąć, jeżeli podczas wykonywania opieki nad pacjentem przechodzi się od zakażonych powierzchni ciała do innych części ciała pacjenta (w tym naruszonej powierzchni skóry, błon śluzowych) lub przedmiotów w jego otoczeniu</a:t>
            </a: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375</Words>
  <Application>Microsoft Office PowerPoint</Application>
  <PresentationFormat>Pokaz na ekranie (4:3)</PresentationFormat>
  <Paragraphs>44</Paragraphs>
  <Slides>14</Slides>
  <Notes>14</Notes>
  <HiddenSlides>0</HiddenSlides>
  <MMClips>0</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14</vt:i4>
      </vt:variant>
    </vt:vector>
  </HeadingPairs>
  <TitlesOfParts>
    <vt:vector size="17" baseType="lpstr">
      <vt:lpstr>Arial</vt:lpstr>
      <vt:lpstr>Calibri</vt:lpstr>
      <vt:lpstr>Office Theme</vt:lpstr>
      <vt:lpstr>Higiena rąk</vt:lpstr>
      <vt:lpstr>Higiena rąk – Zalecenia WHO</vt:lpstr>
      <vt:lpstr>Higiena rąk</vt:lpstr>
      <vt:lpstr>Higiena rąk</vt:lpstr>
      <vt:lpstr>Higiena rąk</vt:lpstr>
      <vt:lpstr>Higiena rąk</vt:lpstr>
      <vt:lpstr>Higiena rąk</vt:lpstr>
      <vt:lpstr>Higiena rąk – Rękawice ochronne</vt:lpstr>
      <vt:lpstr>Higiena rąk – Rękawice ochronne</vt:lpstr>
      <vt:lpstr>Higiena rąk</vt:lpstr>
      <vt:lpstr>Higiena rąk</vt:lpstr>
      <vt:lpstr>Higiena rąk</vt:lpstr>
      <vt:lpstr>Higiena rąk</vt:lpstr>
      <vt:lpstr>Dziękuję za uwagę</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Profilaktyka i kontrola zakażeń w szpitalu</dc:title>
  <dc:creator>Karolina</dc:creator>
  <cp:lastModifiedBy>Karolina</cp:lastModifiedBy>
  <cp:revision>2</cp:revision>
  <dcterms:modified xsi:type="dcterms:W3CDTF">2018-10-28T10:23:04Z</dcterms:modified>
</cp:coreProperties>
</file>